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91" r:id="rId4"/>
    <p:sldId id="259" r:id="rId5"/>
    <p:sldId id="295" r:id="rId6"/>
    <p:sldId id="296" r:id="rId7"/>
    <p:sldId id="297" r:id="rId8"/>
    <p:sldId id="293" r:id="rId9"/>
    <p:sldId id="292" r:id="rId10"/>
    <p:sldId id="294" r:id="rId11"/>
    <p:sldId id="298" r:id="rId12"/>
    <p:sldId id="299" r:id="rId13"/>
    <p:sldId id="300" r:id="rId14"/>
    <p:sldId id="302" r:id="rId15"/>
    <p:sldId id="303" r:id="rId16"/>
    <p:sldId id="260" r:id="rId17"/>
    <p:sldId id="261" r:id="rId18"/>
    <p:sldId id="304" r:id="rId19"/>
    <p:sldId id="289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F535"/>
    <a:srgbClr val="FCFDD3"/>
    <a:srgbClr val="F7F7D9"/>
    <a:srgbClr val="94BC64"/>
    <a:srgbClr val="E32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68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EDE7-AF8C-4E5F-99E9-A50662888B9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D3F69-7273-4746-A851-900705B67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FD3F69-7273-4746-A851-900705B679A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C4D66F-3501-4D5F-83DD-3A05D64B1D89}" type="slidenum">
              <a:rPr lang="ru-RU" smtClean="0">
                <a:latin typeface="Times New Roman" pitchFamily="18" charset="0"/>
                <a:ea typeface="Microsoft YaHei" pitchFamily="34" charset="-122"/>
              </a:rPr>
              <a:pPr/>
              <a:t>8</a:t>
            </a:fld>
            <a:endParaRPr lang="ru-RU" smtClean="0"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881208" y="8686461"/>
            <a:ext cx="2972472" cy="4534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</a:pPr>
            <a:fld id="{CF765157-8A74-4322-AA20-B44590923E27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algn="r">
                <a:lnSpc>
                  <a:spcPct val="95000"/>
                </a:lnSpc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</a:pPr>
              <a:t>8</a:t>
            </a:fld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7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C41F0-9C10-48D9-B284-EAD2203FC935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4200-948A-4435-8525-AA408E169A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WordArt 7"/>
          <p:cNvSpPr>
            <a:spLocks noChangeArrowheads="1" noChangeShapeType="1" noTextEdit="1"/>
          </p:cNvSpPr>
          <p:nvPr/>
        </p:nvSpPr>
        <p:spPr bwMode="auto">
          <a:xfrm rot="738129">
            <a:off x="3458026" y="686113"/>
            <a:ext cx="3919259" cy="1118389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B0F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Arial Black"/>
              </a:rPr>
              <a:t> МАСТЕР-КЛАСС</a:t>
            </a:r>
            <a:endParaRPr lang="ru-RU" sz="3600" kern="10" spc="0" dirty="0">
              <a:ln w="9525">
                <a:solidFill>
                  <a:srgbClr val="00B0F0"/>
                </a:solidFill>
                <a:round/>
                <a:headEnd/>
                <a:tailEnd/>
              </a:ln>
              <a:solidFill>
                <a:srgbClr val="00B0F0"/>
              </a:solidFill>
              <a:effectLst/>
              <a:latin typeface="Arial Black"/>
            </a:endParaRP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177800" y="1597024"/>
            <a:ext cx="8138616" cy="29841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i="1" kern="10" spc="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"Использование игрового занимательного</a:t>
            </a:r>
          </a:p>
          <a:p>
            <a:pPr algn="ctr" rtl="0"/>
            <a:r>
              <a:rPr lang="ru-RU" sz="3200" i="1" kern="10" spc="0" dirty="0" smtClean="0">
                <a:ln w="9525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материала для ФЭМП у дошкольников"</a:t>
            </a:r>
            <a:endParaRPr lang="ru-RU" sz="3200" i="1" kern="10" spc="0" dirty="0">
              <a:ln w="9525">
                <a:solidFill>
                  <a:srgbClr val="FFC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3" name="Рисунок 12" descr="_001_2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58177">
            <a:off x="4752323" y="4778540"/>
            <a:ext cx="1296144" cy="115212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92065">
            <a:off x="2766178" y="4771293"/>
            <a:ext cx="1080120" cy="121964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4664"/>
            <a:ext cx="1172716" cy="1282824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30654" y="980728"/>
            <a:ext cx="43177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Подготовила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</a:rPr>
              <a:t> Гутова Оксана </a:t>
            </a:r>
            <a:r>
              <a:rPr lang="ru-RU" sz="2800" b="1" dirty="0" err="1" smtClean="0">
                <a:solidFill>
                  <a:srgbClr val="00B0F0"/>
                </a:solidFill>
              </a:rPr>
              <a:t>Анзоровна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4048" y="260648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i="1" dirty="0" smtClean="0">
                <a:solidFill>
                  <a:srgbClr val="000000"/>
                </a:solidFill>
              </a:rPr>
              <a:t>Можно ли простую геометрическую фигуру квадрат оживить?</a:t>
            </a:r>
            <a:endParaRPr lang="ru-RU" sz="2400" i="1" dirty="0">
              <a:solidFill>
                <a:srgbClr val="000000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924944"/>
            <a:ext cx="3362325" cy="3362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AutoShape 1"/>
          <p:cNvSpPr>
            <a:spLocks noChangeArrowheads="1"/>
          </p:cNvSpPr>
          <p:nvPr/>
        </p:nvSpPr>
        <p:spPr bwMode="auto">
          <a:xfrm rot="2700000">
            <a:off x="1054280" y="2702128"/>
            <a:ext cx="2425700" cy="2460625"/>
          </a:xfrm>
          <a:prstGeom prst="rtTriangle">
            <a:avLst/>
          </a:prstGeom>
          <a:solidFill>
            <a:srgbClr val="A5B592"/>
          </a:solidFill>
          <a:ln w="38160">
            <a:solidFill>
              <a:srgbClr val="7A85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 rot="18968773">
            <a:off x="2581696" y="3773310"/>
            <a:ext cx="1025525" cy="1111250"/>
          </a:xfrm>
          <a:prstGeom prst="rtTriangle">
            <a:avLst/>
          </a:prstGeom>
          <a:solidFill>
            <a:srgbClr val="A5B592"/>
          </a:solidFill>
          <a:ln w="38160">
            <a:solidFill>
              <a:srgbClr val="7A85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8238956">
            <a:off x="2569462" y="3719490"/>
            <a:ext cx="1073150" cy="1096962"/>
          </a:xfrm>
          <a:prstGeom prst="rtTriangle">
            <a:avLst/>
          </a:prstGeom>
          <a:solidFill>
            <a:srgbClr val="A5B592"/>
          </a:solidFill>
          <a:ln w="38160">
            <a:solidFill>
              <a:srgbClr val="7A85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 rot="21540000">
            <a:off x="559904" y="4169237"/>
            <a:ext cx="2330450" cy="2352675"/>
          </a:xfrm>
          <a:prstGeom prst="rtTriangle">
            <a:avLst/>
          </a:prstGeom>
          <a:solidFill>
            <a:srgbClr val="A5B592"/>
          </a:solidFill>
          <a:ln w="38160">
            <a:solidFill>
              <a:srgbClr val="7A85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11760" y="2204864"/>
            <a:ext cx="1114425" cy="1125537"/>
          </a:xfrm>
          <a:prstGeom prst="rect">
            <a:avLst/>
          </a:prstGeom>
          <a:solidFill>
            <a:srgbClr val="A5B592"/>
          </a:solidFill>
          <a:ln w="38160">
            <a:solidFill>
              <a:srgbClr val="7A85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 rot="10920000">
            <a:off x="781488" y="574592"/>
            <a:ext cx="1511300" cy="1511300"/>
          </a:xfrm>
          <a:prstGeom prst="rtTriangle">
            <a:avLst/>
          </a:prstGeom>
          <a:solidFill>
            <a:srgbClr val="A5B592"/>
          </a:solidFill>
          <a:ln w="38160">
            <a:solidFill>
              <a:srgbClr val="7A85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20142432">
            <a:off x="2106885" y="293656"/>
            <a:ext cx="2143125" cy="1079500"/>
          </a:xfrm>
          <a:prstGeom prst="parallelogram">
            <a:avLst>
              <a:gd name="adj" fmla="val 49632"/>
            </a:avLst>
          </a:prstGeom>
          <a:solidFill>
            <a:srgbClr val="A5B592"/>
          </a:solidFill>
          <a:ln w="38160">
            <a:solidFill>
              <a:srgbClr val="7A856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836613"/>
            <a:ext cx="39576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620713"/>
            <a:ext cx="3960813" cy="540067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55875" y="620713"/>
            <a:ext cx="4000500" cy="5545137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627784" y="445895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Математический планшет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Содержимое 3" descr="20160122_0804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6883" y="1124744"/>
            <a:ext cx="7057525" cy="527955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864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4" descr="20160125_2116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645024"/>
            <a:ext cx="3744416" cy="2808312"/>
          </a:xfrm>
          <a:prstGeom prst="rect">
            <a:avLst/>
          </a:prstGeom>
        </p:spPr>
      </p:pic>
      <p:pic>
        <p:nvPicPr>
          <p:cNvPr id="4" name="Содержимое 5" descr="20160125_2116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052736"/>
            <a:ext cx="3840427" cy="28803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31840" y="116632"/>
            <a:ext cx="2875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Сделай также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4" descr="20160125_2117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068960"/>
            <a:ext cx="4456873" cy="3342655"/>
          </a:xfrm>
          <a:prstGeom prst="rect">
            <a:avLst/>
          </a:prstGeom>
        </p:spPr>
      </p:pic>
      <p:pic>
        <p:nvPicPr>
          <p:cNvPr id="25" name="Содержимое 5" descr="20160125_2117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68960"/>
            <a:ext cx="4456873" cy="3342655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819509" y="620688"/>
            <a:ext cx="4788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Изучаем буквы и цифры</a:t>
            </a:r>
            <a:endParaRPr lang="ru-RU" sz="3200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115616" y="548680"/>
            <a:ext cx="7128792" cy="936104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580112" y="6381328"/>
            <a:ext cx="216024" cy="26632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Содержимое 3" descr="20160125_2117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5976664" cy="448249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979712" y="404664"/>
            <a:ext cx="6949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 каких геометрических фигур состоит?</a:t>
            </a:r>
            <a:endParaRPr lang="ru-RU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3" descr="20160125_211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772816"/>
            <a:ext cx="6528726" cy="48965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40466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Сколько квадратов на рисунке ты видишь.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Сосчитай.</a:t>
            </a:r>
            <a:endParaRPr lang="ru-RU" sz="28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imbol04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9525">
            <a:off x="368398" y="600883"/>
            <a:ext cx="1343214" cy="127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imbol04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6775">
            <a:off x="7683908" y="1032932"/>
            <a:ext cx="1343214" cy="127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simbol04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768">
            <a:off x="116879" y="5137388"/>
            <a:ext cx="1343214" cy="127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simbol040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37723">
            <a:off x="7480407" y="5241121"/>
            <a:ext cx="1195541" cy="101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1asch1262.ucoz.ru/185f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581128"/>
            <a:ext cx="298782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55576" y="162880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Учитесь думать, объяснять,</a:t>
            </a:r>
          </a:p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Учитесь мыслить, рассуждать.</a:t>
            </a:r>
          </a:p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Ведь в математике , друзья,</a:t>
            </a:r>
          </a:p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логики никак нельзя!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55576" y="332656"/>
            <a:ext cx="7704856" cy="4392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Математика - наука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Хороша и всем нужна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Без неё прожить нам трудно</a:t>
            </a:r>
          </a:p>
          <a:p>
            <a:pPr algn="ctr" rtl="0"/>
            <a:r>
              <a:rPr lang="ru-RU" sz="3600" i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Без неё нам жизнь сложна</a:t>
            </a:r>
            <a:endParaRPr lang="ru-RU" sz="3600" i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3" name="Рисунок 12" descr="simbol04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9525">
            <a:off x="116878" y="1320964"/>
            <a:ext cx="1343214" cy="127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1asch1262.ucoz.ru/185f.jp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581128"/>
            <a:ext cx="298782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simbol04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6645">
            <a:off x="7298520" y="5262570"/>
            <a:ext cx="1193073" cy="98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simbol04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66021">
            <a:off x="372975" y="5287985"/>
            <a:ext cx="1030883" cy="97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simbol040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18015">
            <a:off x="7648516" y="76969"/>
            <a:ext cx="1509978" cy="129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 rot="20798594">
            <a:off x="1258131" y="1708874"/>
            <a:ext cx="6727504" cy="361751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 algn="ctr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Times New Roman"/>
                <a:cs typeface="Times New Roman"/>
              </a:rPr>
              <a:t> спасибо за внимание!</a:t>
            </a:r>
            <a:endParaRPr lang="ru-RU" sz="3600" kern="10" spc="0" dirty="0">
              <a:ln w="9525" algn="ctr">
                <a:solidFill>
                  <a:srgbClr val="7030A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12" name="Рисунок 11" descr="http://davidkovo.mskzapad.ru/images/cms/data/podgotovka_k_shkole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12068">
            <a:off x="1262291" y="605972"/>
            <a:ext cx="3129436" cy="234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764704"/>
            <a:ext cx="81369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/>
              <a:t>Цель: </a:t>
            </a:r>
            <a:r>
              <a:rPr lang="ru-RU" sz="2400" dirty="0" smtClean="0"/>
              <a:t>Повысить мотивацию педагогов к использованию геометрических головоломок.</a:t>
            </a:r>
            <a:endParaRPr lang="ru-RU" sz="2400" b="1" dirty="0" smtClean="0"/>
          </a:p>
          <a:p>
            <a:pPr>
              <a:defRPr/>
            </a:pPr>
            <a:r>
              <a:rPr lang="ru-RU" sz="2400" b="1" dirty="0" smtClean="0"/>
              <a:t>Задачи: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познакомить педагогов с приемами использования головоломки «</a:t>
            </a:r>
            <a:r>
              <a:rPr lang="ru-RU" sz="2400" dirty="0" err="1" smtClean="0"/>
              <a:t>Танграм</a:t>
            </a:r>
            <a:r>
              <a:rPr lang="ru-RU" sz="2400" dirty="0" smtClean="0"/>
              <a:t>» и показать возможности для развития ребенка;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2400" dirty="0" smtClean="0"/>
              <a:t>создать условия для плодотворного общения участников мастер-класс с целью развития творческого мышления, фантазии педагогов</a:t>
            </a:r>
            <a:r>
              <a:rPr lang="ru-RU" sz="2800" dirty="0" smtClean="0"/>
              <a:t>.</a:t>
            </a:r>
          </a:p>
          <a:p>
            <a:pPr>
              <a:defRPr/>
            </a:pPr>
            <a:endParaRPr lang="ru-RU" sz="2800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4344869"/>
            <a:ext cx="7272808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тренировать мелкую моторику;</a:t>
            </a:r>
            <a:endParaRPr lang="ru-RU" sz="24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развивать воображение, пространственное, абстрактное мышление;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формировать работать по предложенной схеме, умение ориентироваться на плоскости;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развивает внимание и усидчивость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827584" y="188640"/>
            <a:ext cx="727280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400" i="1" kern="10" spc="0" dirty="0" smtClean="0">
                <a:ln w="9525" algn="ctr">
                  <a:solidFill>
                    <a:srgbClr val="FFC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Методики по ФЭМП у дошкольников</a:t>
            </a:r>
            <a:endParaRPr lang="ru-RU" sz="2400" i="1" kern="10" spc="0" dirty="0">
              <a:ln w="9525" algn="ctr">
                <a:solidFill>
                  <a:srgbClr val="FFC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1848">
            <a:off x="1893042" y="1023152"/>
            <a:ext cx="1696561" cy="225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0213">
            <a:off x="5739899" y="1043162"/>
            <a:ext cx="1624259" cy="222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25550">
            <a:off x="86420" y="970634"/>
            <a:ext cx="1641902" cy="223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89895">
            <a:off x="7486564" y="1117283"/>
            <a:ext cx="1538314" cy="236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789040"/>
            <a:ext cx="17281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0389">
            <a:off x="7312913" y="3933056"/>
            <a:ext cx="18310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1772816"/>
            <a:ext cx="15841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99127">
            <a:off x="5436096" y="3429000"/>
            <a:ext cx="1724015" cy="229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439463">
            <a:off x="2123728" y="3356992"/>
            <a:ext cx="1615063" cy="232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28926" y="4797152"/>
            <a:ext cx="2808313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79912" y="692696"/>
            <a:ext cx="16061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800" dirty="0" smtClean="0">
                <a:solidFill>
                  <a:srgbClr val="FF3300"/>
                </a:solidFill>
              </a:rPr>
              <a:t>ТАНГРАМ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96752"/>
            <a:ext cx="8280920" cy="5328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dirty="0" err="1" smtClean="0"/>
              <a:t>Танграм</a:t>
            </a:r>
            <a:r>
              <a:rPr lang="ru-RU" altLang="ru-RU" dirty="0" smtClean="0"/>
              <a:t> (от китайского «семь дощечек мастерства») состоит из семи плоских фигур, или танов. Их необходимо сложить определенным образом для получения более сложной фигуры, изображающей человека, животное, растение, предмет, цифру, букву и т.д. Условиями игры являются использование всех семи фигур </a:t>
            </a:r>
            <a:r>
              <a:rPr lang="ru-RU" altLang="ru-RU" dirty="0" err="1" smtClean="0"/>
              <a:t>танграма</a:t>
            </a:r>
            <a:r>
              <a:rPr lang="ru-RU" altLang="ru-RU" dirty="0" smtClean="0"/>
              <a:t> и отсутствие наложения между фигурами. Начинать сложение головоломки следует с нахождения местоположения самого большого треугольника.</a:t>
            </a:r>
          </a:p>
          <a:p>
            <a:pPr>
              <a:lnSpc>
                <a:spcPct val="90000"/>
              </a:lnSpc>
              <a:defRPr/>
            </a:pPr>
            <a:endParaRPr lang="ru-RU" altLang="ru-RU" sz="2000" dirty="0" smtClean="0"/>
          </a:p>
          <a:p>
            <a:pPr>
              <a:lnSpc>
                <a:spcPct val="90000"/>
              </a:lnSpc>
              <a:defRPr/>
            </a:pPr>
            <a:endParaRPr lang="ru-RU" altLang="ru-RU" sz="2000" dirty="0" smtClean="0"/>
          </a:p>
          <a:p>
            <a:pPr>
              <a:lnSpc>
                <a:spcPct val="90000"/>
              </a:lnSpc>
              <a:defRPr/>
            </a:pPr>
            <a:endParaRPr lang="ru-RU" altLang="ru-RU" sz="2000" dirty="0" smtClean="0"/>
          </a:p>
          <a:p>
            <a:pPr>
              <a:lnSpc>
                <a:spcPct val="90000"/>
              </a:lnSpc>
              <a:defRPr/>
            </a:pPr>
            <a:endParaRPr lang="ru-RU" altLang="ru-RU" sz="2000" dirty="0" smtClean="0"/>
          </a:p>
          <a:p>
            <a:pPr>
              <a:lnSpc>
                <a:spcPct val="90000"/>
              </a:lnSpc>
              <a:defRPr/>
            </a:pPr>
            <a:endParaRPr lang="ru-RU" altLang="ru-RU" sz="2000" dirty="0" smtClean="0"/>
          </a:p>
          <a:p>
            <a:pPr>
              <a:lnSpc>
                <a:spcPct val="90000"/>
              </a:lnSpc>
              <a:defRPr/>
            </a:pPr>
            <a:endParaRPr lang="ru-RU" altLang="ru-RU" sz="2000" dirty="0" smtClean="0"/>
          </a:p>
          <a:p>
            <a:pPr>
              <a:lnSpc>
                <a:spcPct val="90000"/>
              </a:lnSpc>
              <a:defRPr/>
            </a:pPr>
            <a:endParaRPr lang="ru-RU" altLang="ru-RU" dirty="0" smtClean="0"/>
          </a:p>
          <a:p>
            <a:pPr>
              <a:lnSpc>
                <a:spcPct val="90000"/>
              </a:lnSpc>
              <a:defRPr/>
            </a:pPr>
            <a:r>
              <a:rPr lang="ru-RU" altLang="ru-RU" dirty="0" err="1" smtClean="0"/>
              <a:t>Танграм</a:t>
            </a:r>
            <a:r>
              <a:rPr lang="ru-RU" altLang="ru-RU" dirty="0" smtClean="0"/>
              <a:t> считается древней игрой, возникшей более 4000 лет назад. По легенде у одного человека выпала из рук и разбилась фарфоровая плитка. Получилось 7 частей, и расстроенный человек попытался поскорее сложить их снова в единое целое, но результатом стало появление разнообразных фигур. Занятие оказалось очень увлекательным, впоследствии оно превратилось в игру и нашло множество поклонников.</a:t>
            </a:r>
            <a:endParaRPr lang="ru-RU" altLang="ru-RU" dirty="0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331640" y="2924944"/>
            <a:ext cx="2595637" cy="1898253"/>
            <a:chOff x="2601" y="2574"/>
            <a:chExt cx="5951" cy="595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2601" y="2574"/>
              <a:ext cx="5951" cy="5951"/>
              <a:chOff x="2601" y="2574"/>
              <a:chExt cx="5951" cy="5951"/>
            </a:xfrm>
          </p:grpSpPr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2601" y="2574"/>
                <a:ext cx="5951" cy="5951"/>
                <a:chOff x="4041" y="1494"/>
                <a:chExt cx="5951" cy="5951"/>
              </a:xfrm>
            </p:grpSpPr>
            <p:grpSp>
              <p:nvGrpSpPr>
                <p:cNvPr id="11" name="Group 22"/>
                <p:cNvGrpSpPr>
                  <a:grpSpLocks/>
                </p:cNvGrpSpPr>
                <p:nvPr/>
              </p:nvGrpSpPr>
              <p:grpSpPr bwMode="auto">
                <a:xfrm>
                  <a:off x="4041" y="1494"/>
                  <a:ext cx="5944" cy="2966"/>
                  <a:chOff x="801" y="414"/>
                  <a:chExt cx="5944" cy="2966"/>
                </a:xfrm>
              </p:grpSpPr>
              <p:sp>
                <p:nvSpPr>
                  <p:cNvPr id="14" name="Freeform 23"/>
                  <p:cNvSpPr>
                    <a:spLocks/>
                  </p:cNvSpPr>
                  <p:nvPr/>
                </p:nvSpPr>
                <p:spPr bwMode="auto">
                  <a:xfrm>
                    <a:off x="801" y="414"/>
                    <a:ext cx="2966" cy="2966"/>
                  </a:xfrm>
                  <a:custGeom>
                    <a:avLst/>
                    <a:gdLst>
                      <a:gd name="T0" fmla="*/ 0 w 2966"/>
                      <a:gd name="T1" fmla="*/ 7 h 2966"/>
                      <a:gd name="T2" fmla="*/ 2966 w 2966"/>
                      <a:gd name="T3" fmla="*/ 0 h 2966"/>
                      <a:gd name="T4" fmla="*/ 9 w 2966"/>
                      <a:gd name="T5" fmla="*/ 2966 h 2966"/>
                      <a:gd name="T6" fmla="*/ 0 w 2966"/>
                      <a:gd name="T7" fmla="*/ 7 h 296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966"/>
                      <a:gd name="T13" fmla="*/ 0 h 2966"/>
                      <a:gd name="T14" fmla="*/ 2966 w 2966"/>
                      <a:gd name="T15" fmla="*/ 2966 h 296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966" h="2966">
                        <a:moveTo>
                          <a:pt x="0" y="7"/>
                        </a:moveTo>
                        <a:lnTo>
                          <a:pt x="2966" y="0"/>
                        </a:lnTo>
                        <a:lnTo>
                          <a:pt x="9" y="2966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5" name="Freeform 24"/>
                  <p:cNvSpPr>
                    <a:spLocks/>
                  </p:cNvSpPr>
                  <p:nvPr/>
                </p:nvSpPr>
                <p:spPr bwMode="auto">
                  <a:xfrm>
                    <a:off x="2305" y="414"/>
                    <a:ext cx="4440" cy="1481"/>
                  </a:xfrm>
                  <a:custGeom>
                    <a:avLst/>
                    <a:gdLst>
                      <a:gd name="T0" fmla="*/ 1466 w 4440"/>
                      <a:gd name="T1" fmla="*/ 0 h 1481"/>
                      <a:gd name="T2" fmla="*/ 4440 w 4440"/>
                      <a:gd name="T3" fmla="*/ 6 h 1481"/>
                      <a:gd name="T4" fmla="*/ 2960 w 4440"/>
                      <a:gd name="T5" fmla="*/ 1471 h 1481"/>
                      <a:gd name="T6" fmla="*/ 0 w 4440"/>
                      <a:gd name="T7" fmla="*/ 1481 h 1481"/>
                      <a:gd name="T8" fmla="*/ 1466 w 4440"/>
                      <a:gd name="T9" fmla="*/ 0 h 148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40"/>
                      <a:gd name="T16" fmla="*/ 0 h 1481"/>
                      <a:gd name="T17" fmla="*/ 4440 w 4440"/>
                      <a:gd name="T18" fmla="*/ 1481 h 148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40" h="1481">
                        <a:moveTo>
                          <a:pt x="1466" y="0"/>
                        </a:moveTo>
                        <a:lnTo>
                          <a:pt x="4440" y="6"/>
                        </a:lnTo>
                        <a:lnTo>
                          <a:pt x="2960" y="1471"/>
                        </a:lnTo>
                        <a:lnTo>
                          <a:pt x="0" y="1481"/>
                        </a:lnTo>
                        <a:lnTo>
                          <a:pt x="1466" y="0"/>
                        </a:lnTo>
                        <a:close/>
                      </a:path>
                    </a:pathLst>
                  </a:custGeom>
                  <a:solidFill>
                    <a:srgbClr val="00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2" name="Freeform 25"/>
                <p:cNvSpPr>
                  <a:spLocks/>
                </p:cNvSpPr>
                <p:nvPr/>
              </p:nvSpPr>
              <p:spPr bwMode="auto">
                <a:xfrm rot="5400000">
                  <a:off x="5519" y="2984"/>
                  <a:ext cx="2991" cy="5931"/>
                </a:xfrm>
                <a:custGeom>
                  <a:avLst/>
                  <a:gdLst>
                    <a:gd name="T0" fmla="*/ 2991 w 2991"/>
                    <a:gd name="T1" fmla="*/ 0 h 5931"/>
                    <a:gd name="T2" fmla="*/ 0 w 2991"/>
                    <a:gd name="T3" fmla="*/ 2984 h 5931"/>
                    <a:gd name="T4" fmla="*/ 30 w 2991"/>
                    <a:gd name="T5" fmla="*/ 2976 h 5931"/>
                    <a:gd name="T6" fmla="*/ 2978 w 2991"/>
                    <a:gd name="T7" fmla="*/ 5931 h 5931"/>
                    <a:gd name="T8" fmla="*/ 2991 w 2991"/>
                    <a:gd name="T9" fmla="*/ 0 h 59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1"/>
                    <a:gd name="T16" fmla="*/ 0 h 5931"/>
                    <a:gd name="T17" fmla="*/ 2991 w 2991"/>
                    <a:gd name="T18" fmla="*/ 5931 h 59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1" h="5931">
                      <a:moveTo>
                        <a:pt x="2991" y="0"/>
                      </a:moveTo>
                      <a:lnTo>
                        <a:pt x="0" y="2984"/>
                      </a:lnTo>
                      <a:lnTo>
                        <a:pt x="30" y="2976"/>
                      </a:lnTo>
                      <a:lnTo>
                        <a:pt x="2978" y="5931"/>
                      </a:lnTo>
                      <a:lnTo>
                        <a:pt x="2991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" name="Freeform 26"/>
                <p:cNvSpPr>
                  <a:spLocks/>
                </p:cNvSpPr>
                <p:nvPr/>
              </p:nvSpPr>
              <p:spPr bwMode="auto">
                <a:xfrm>
                  <a:off x="7001" y="1502"/>
                  <a:ext cx="2991" cy="5931"/>
                </a:xfrm>
                <a:custGeom>
                  <a:avLst/>
                  <a:gdLst>
                    <a:gd name="T0" fmla="*/ 2991 w 2991"/>
                    <a:gd name="T1" fmla="*/ 0 h 5931"/>
                    <a:gd name="T2" fmla="*/ 0 w 2991"/>
                    <a:gd name="T3" fmla="*/ 2984 h 5931"/>
                    <a:gd name="T4" fmla="*/ 30 w 2991"/>
                    <a:gd name="T5" fmla="*/ 2976 h 5931"/>
                    <a:gd name="T6" fmla="*/ 2978 w 2991"/>
                    <a:gd name="T7" fmla="*/ 5931 h 5931"/>
                    <a:gd name="T8" fmla="*/ 2991 w 2991"/>
                    <a:gd name="T9" fmla="*/ 0 h 59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91"/>
                    <a:gd name="T16" fmla="*/ 0 h 5931"/>
                    <a:gd name="T17" fmla="*/ 2991 w 2991"/>
                    <a:gd name="T18" fmla="*/ 5931 h 59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91" h="5931">
                      <a:moveTo>
                        <a:pt x="2991" y="0"/>
                      </a:moveTo>
                      <a:lnTo>
                        <a:pt x="0" y="2984"/>
                      </a:lnTo>
                      <a:lnTo>
                        <a:pt x="30" y="2976"/>
                      </a:lnTo>
                      <a:lnTo>
                        <a:pt x="2978" y="5931"/>
                      </a:lnTo>
                      <a:lnTo>
                        <a:pt x="2991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" name="Freeform 27"/>
              <p:cNvSpPr>
                <a:spLocks/>
              </p:cNvSpPr>
              <p:nvPr/>
            </p:nvSpPr>
            <p:spPr bwMode="auto">
              <a:xfrm>
                <a:off x="4104" y="4050"/>
                <a:ext cx="2955" cy="1497"/>
              </a:xfrm>
              <a:custGeom>
                <a:avLst/>
                <a:gdLst>
                  <a:gd name="T0" fmla="*/ 0 w 2955"/>
                  <a:gd name="T1" fmla="*/ 6 h 1497"/>
                  <a:gd name="T2" fmla="*/ 2955 w 2955"/>
                  <a:gd name="T3" fmla="*/ 0 h 1497"/>
                  <a:gd name="T4" fmla="*/ 1479 w 2955"/>
                  <a:gd name="T5" fmla="*/ 1497 h 1497"/>
                  <a:gd name="T6" fmla="*/ 0 w 2955"/>
                  <a:gd name="T7" fmla="*/ 6 h 14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55"/>
                  <a:gd name="T13" fmla="*/ 0 h 1497"/>
                  <a:gd name="T14" fmla="*/ 2955 w 2955"/>
                  <a:gd name="T15" fmla="*/ 1497 h 14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55" h="1497">
                    <a:moveTo>
                      <a:pt x="0" y="6"/>
                    </a:moveTo>
                    <a:lnTo>
                      <a:pt x="2955" y="0"/>
                    </a:lnTo>
                    <a:lnTo>
                      <a:pt x="1479" y="149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28"/>
              <p:cNvSpPr>
                <a:spLocks/>
              </p:cNvSpPr>
              <p:nvPr/>
            </p:nvSpPr>
            <p:spPr bwMode="auto">
              <a:xfrm rot="-5400000">
                <a:off x="1880" y="6271"/>
                <a:ext cx="2955" cy="1497"/>
              </a:xfrm>
              <a:custGeom>
                <a:avLst/>
                <a:gdLst>
                  <a:gd name="T0" fmla="*/ 0 w 2955"/>
                  <a:gd name="T1" fmla="*/ 6 h 1497"/>
                  <a:gd name="T2" fmla="*/ 2955 w 2955"/>
                  <a:gd name="T3" fmla="*/ 0 h 1497"/>
                  <a:gd name="T4" fmla="*/ 1479 w 2955"/>
                  <a:gd name="T5" fmla="*/ 1497 h 1497"/>
                  <a:gd name="T6" fmla="*/ 0 w 2955"/>
                  <a:gd name="T7" fmla="*/ 6 h 149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55"/>
                  <a:gd name="T13" fmla="*/ 0 h 1497"/>
                  <a:gd name="T14" fmla="*/ 2955 w 2955"/>
                  <a:gd name="T15" fmla="*/ 1497 h 149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55" h="1497">
                    <a:moveTo>
                      <a:pt x="0" y="6"/>
                    </a:moveTo>
                    <a:lnTo>
                      <a:pt x="2955" y="0"/>
                    </a:lnTo>
                    <a:lnTo>
                      <a:pt x="1479" y="149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9CC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2613" y="4056"/>
              <a:ext cx="2961" cy="2961"/>
            </a:xfrm>
            <a:custGeom>
              <a:avLst/>
              <a:gdLst>
                <a:gd name="T0" fmla="*/ 0 w 2961"/>
                <a:gd name="T1" fmla="*/ 1491 h 2961"/>
                <a:gd name="T2" fmla="*/ 1476 w 2961"/>
                <a:gd name="T3" fmla="*/ 0 h 2961"/>
                <a:gd name="T4" fmla="*/ 2961 w 2961"/>
                <a:gd name="T5" fmla="*/ 1488 h 2961"/>
                <a:gd name="T6" fmla="*/ 1494 w 2961"/>
                <a:gd name="T7" fmla="*/ 2961 h 2961"/>
                <a:gd name="T8" fmla="*/ 0 w 2961"/>
                <a:gd name="T9" fmla="*/ 1491 h 29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1"/>
                <a:gd name="T16" fmla="*/ 0 h 2961"/>
                <a:gd name="T17" fmla="*/ 2961 w 2961"/>
                <a:gd name="T18" fmla="*/ 2961 h 29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1" h="2961">
                  <a:moveTo>
                    <a:pt x="0" y="1491"/>
                  </a:moveTo>
                  <a:lnTo>
                    <a:pt x="1476" y="0"/>
                  </a:lnTo>
                  <a:lnTo>
                    <a:pt x="2961" y="1488"/>
                  </a:lnTo>
                  <a:lnTo>
                    <a:pt x="1494" y="2961"/>
                  </a:lnTo>
                  <a:lnTo>
                    <a:pt x="0" y="1491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6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852936"/>
            <a:ext cx="29050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722574"/>
            <a:ext cx="86409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Танграм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состоит из 7 частей, полученных в результате разрезания квадрата. Какие фигуры входят в состав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танграма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? Это 5 треугольников (2 больших, 1 средний и 2 маленьких), параллелограмм и квадрат. Из такого небольшого количества деталей можно получить огромное количество разнообразных фигур – подсчитано, что вариантов более 7000!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быть выполнен из разных материалов: деревянный, магнитный, пластиковый, картонный. Самый простой вариант, который легко сделать в домашних условиях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картонный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Отличным решением будет приобретение или изготовление в домашних условиях деревянного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Долговечный, прочный 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экологичный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он наверняка перейдет от нынешних детей к их собственным.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11560" y="510057"/>
            <a:ext cx="799288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90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сделать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своими руками?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90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Сделать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своими руками совсем не сложно. Сначала определитесь с материалом. В домашних условиях проще всего сделать картонный, резиновый (из пористой резины или пенки) или магнитный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Можно также сделать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фетра или офисной папки из жесткого пластика, или очень толстого картона.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90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 любого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выглядит следующим образом: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90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Размер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ваше усмотрение. Ребенку наверняка будет удобно играть с головоломкой со стороной квадрата 10-12 см.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90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Вырежьте квадрат из выбранного материала и расчертите его в соответствии со схемой (можно по шаблону, а можно и без него). Вначале разделите квадрат диагональю пополам на два больших треугольника. Найдите центр квадрата и середины боковых сторон одного из больших треугольников. Второй большой треугольник разделите пополам, соединив вершину прямого угла с центром квадрата. Другой большой треугольник расчертите по полученным точкам с помощью угольника на остальные фигуры: средний треугольник, два маленьких, квадрат и параллелограмм.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90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 можете сделать все детали головоломки одного цвета, но интереснее и красивее будет создать разноцветный, яркий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Обклейте получившиеся детали (если они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нецветные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или однотонные) с обеих сторон цветной бумагой или пленкой. Если ребенок делает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сам, при желании он может раскрасить каждую деталь карандашами или фломастерами.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9906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изготовления деревянного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танграма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лучше всего подойдет тонкая фанера. Заготовку так же нужно будет расчертить и разрезать по схеме, а получившиеся детали раскрасить.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1763713" y="2205038"/>
            <a:ext cx="5472112" cy="150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439863" y="3060700"/>
            <a:ext cx="6480175" cy="1223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8000" b="1" i="1" dirty="0">
              <a:solidFill>
                <a:srgbClr val="00008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48259" y="620688"/>
            <a:ext cx="2628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 smtClean="0">
                <a:solidFill>
                  <a:srgbClr val="000000"/>
                </a:solidFill>
              </a:rPr>
              <a:t>ПРАВИЛА ИГРЫ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060848"/>
            <a:ext cx="792088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  <a:spcAft>
                <a:spcPts val="1425"/>
              </a:spcAft>
              <a:buClr>
                <a:srgbClr val="F3A447"/>
              </a:buClr>
              <a:buFont typeface="Wingdings 2" pitchFamily="18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sz="3200" b="1" i="1" dirty="0" smtClean="0">
                <a:solidFill>
                  <a:srgbClr val="000000"/>
                </a:solidFill>
                <a:latin typeface="Constantia" pitchFamily="18" charset="0"/>
              </a:rPr>
              <a:t>В собранную фигуру должны входить все семь частей.</a:t>
            </a:r>
          </a:p>
          <a:p>
            <a:pPr marL="266700" indent="-266700">
              <a:spcBef>
                <a:spcPts val="600"/>
              </a:spcBef>
              <a:spcAft>
                <a:spcPts val="1425"/>
              </a:spcAft>
              <a:buClr>
                <a:srgbClr val="F3A447"/>
              </a:buClr>
              <a:buFont typeface="Wingdings 2" pitchFamily="18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sz="3200" b="1" i="1" dirty="0" smtClean="0">
                <a:solidFill>
                  <a:srgbClr val="000000"/>
                </a:solidFill>
                <a:latin typeface="Constantia" pitchFamily="18" charset="0"/>
              </a:rPr>
              <a:t>Начинаем собирать фигуру с самых больших частей.</a:t>
            </a:r>
          </a:p>
          <a:p>
            <a:pPr marL="266700" indent="-266700">
              <a:spcBef>
                <a:spcPts val="600"/>
              </a:spcBef>
              <a:spcAft>
                <a:spcPts val="1425"/>
              </a:spcAft>
              <a:buClr>
                <a:srgbClr val="F3A447"/>
              </a:buClr>
              <a:buFont typeface="Wingdings 2" pitchFamily="18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sz="3200" b="1" i="1" dirty="0" smtClean="0">
                <a:solidFill>
                  <a:srgbClr val="000000"/>
                </a:solidFill>
                <a:latin typeface="Constantia" pitchFamily="18" charset="0"/>
              </a:rPr>
              <a:t>Части нельзя накладывать друг на друга.</a:t>
            </a:r>
          </a:p>
          <a:p>
            <a:pPr marL="266700" indent="-266700">
              <a:spcBef>
                <a:spcPts val="600"/>
              </a:spcBef>
              <a:spcAft>
                <a:spcPts val="1425"/>
              </a:spcAft>
              <a:buClr>
                <a:srgbClr val="F3A447"/>
              </a:buClr>
              <a:buFont typeface="Wingdings 2" pitchFamily="18" charset="2"/>
              <a:buChar char=""/>
              <a:tabLst>
                <a:tab pos="266700" algn="l"/>
                <a:tab pos="714375" algn="l"/>
                <a:tab pos="1163638" algn="l"/>
                <a:tab pos="1612900" algn="l"/>
                <a:tab pos="2062163" algn="l"/>
                <a:tab pos="2511425" algn="l"/>
                <a:tab pos="2960688" algn="l"/>
                <a:tab pos="3409950" algn="l"/>
                <a:tab pos="3859213" algn="l"/>
                <a:tab pos="4308475" algn="l"/>
                <a:tab pos="4757738" algn="l"/>
                <a:tab pos="5207000" algn="l"/>
                <a:tab pos="5656263" algn="l"/>
                <a:tab pos="6105525" algn="l"/>
                <a:tab pos="6554788" algn="l"/>
                <a:tab pos="7004050" algn="l"/>
                <a:tab pos="7453313" algn="l"/>
                <a:tab pos="7902575" algn="l"/>
                <a:tab pos="8351838" algn="l"/>
                <a:tab pos="8801100" algn="l"/>
                <a:tab pos="9250363" algn="l"/>
              </a:tabLst>
            </a:pPr>
            <a:r>
              <a:rPr lang="ru-RU" sz="3200" b="1" i="1" dirty="0" smtClean="0">
                <a:solidFill>
                  <a:srgbClr val="000000"/>
                </a:solidFill>
                <a:latin typeface="Constantia" pitchFamily="18" charset="0"/>
              </a:rPr>
              <a:t>Фигурки можно переворачивать</a:t>
            </a:r>
            <a:endParaRPr lang="ru-RU" sz="32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4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188640"/>
            <a:ext cx="1780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</a:rPr>
              <a:t>ГОЛОВОЛОМКА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620688"/>
            <a:ext cx="38458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 b="1" i="1" dirty="0" smtClean="0">
                <a:solidFill>
                  <a:srgbClr val="000080"/>
                </a:solidFill>
              </a:rPr>
              <a:t>ТАНГРАМ</a:t>
            </a:r>
            <a:endParaRPr lang="ru-RU" sz="4400" b="1" i="1" dirty="0">
              <a:solidFill>
                <a:srgbClr val="00008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err="1" smtClean="0">
                <a:solidFill>
                  <a:srgbClr val="000080"/>
                </a:solidFill>
                <a:latin typeface="Constantia" pitchFamily="18" charset="0"/>
              </a:rPr>
              <a:t>Танграм</a:t>
            </a:r>
            <a:r>
              <a:rPr lang="ru-RU" b="1" dirty="0" smtClean="0">
                <a:solidFill>
                  <a:srgbClr val="000080"/>
                </a:solidFill>
                <a:latin typeface="Constantia" pitchFamily="18" charset="0"/>
              </a:rPr>
              <a:t> в переводе с китайского означает «семь дощечек мастерства».</a:t>
            </a:r>
            <a:r>
              <a:rPr lang="ru-RU" b="1" dirty="0" smtClean="0">
                <a:solidFill>
                  <a:srgbClr val="FFFF00"/>
                </a:solidFill>
                <a:latin typeface="Constantia" pitchFamily="18" charset="0"/>
              </a:rPr>
              <a:t> </a:t>
            </a:r>
            <a:endParaRPr lang="ru-RU" b="1" dirty="0">
              <a:solidFill>
                <a:srgbClr val="FFFF00"/>
              </a:solidFill>
              <a:latin typeface="Constantia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524125" cy="2344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6926" y="2420888"/>
            <a:ext cx="4437112" cy="443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221088"/>
            <a:ext cx="2519363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</TotalTime>
  <Words>703</Words>
  <Application>Microsoft Office PowerPoint</Application>
  <PresentationFormat>Экран (4:3)</PresentationFormat>
  <Paragraphs>61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Microsoft YaHei</vt:lpstr>
      <vt:lpstr>Arial</vt:lpstr>
      <vt:lpstr>Arial Black</vt:lpstr>
      <vt:lpstr>Calibri</vt:lpstr>
      <vt:lpstr>Constantia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</dc:creator>
  <cp:lastModifiedBy>Пользователь</cp:lastModifiedBy>
  <cp:revision>203</cp:revision>
  <dcterms:created xsi:type="dcterms:W3CDTF">2014-09-21T03:06:00Z</dcterms:created>
  <dcterms:modified xsi:type="dcterms:W3CDTF">2024-02-01T07:24:09Z</dcterms:modified>
</cp:coreProperties>
</file>