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5F18-E41D-4ABE-BFF5-DD85BC471628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DF87-DB40-4335-8EB7-56819F860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08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5F18-E41D-4ABE-BFF5-DD85BC471628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DF87-DB40-4335-8EB7-56819F860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40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5F18-E41D-4ABE-BFF5-DD85BC471628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DF87-DB40-4335-8EB7-56819F860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69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5F18-E41D-4ABE-BFF5-DD85BC471628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DF87-DB40-4335-8EB7-56819F860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08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5F18-E41D-4ABE-BFF5-DD85BC471628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DF87-DB40-4335-8EB7-56819F860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64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5F18-E41D-4ABE-BFF5-DD85BC471628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DF87-DB40-4335-8EB7-56819F860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21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5F18-E41D-4ABE-BFF5-DD85BC471628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DF87-DB40-4335-8EB7-56819F860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07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5F18-E41D-4ABE-BFF5-DD85BC471628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DF87-DB40-4335-8EB7-56819F860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04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5F18-E41D-4ABE-BFF5-DD85BC471628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DF87-DB40-4335-8EB7-56819F860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66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5F18-E41D-4ABE-BFF5-DD85BC471628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DF87-DB40-4335-8EB7-56819F860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40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5F18-E41D-4ABE-BFF5-DD85BC471628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DF87-DB40-4335-8EB7-56819F860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82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C5F18-E41D-4ABE-BFF5-DD85BC471628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8DF87-DB40-4335-8EB7-56819F860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27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ode.kz/post/vospitanie-i-razvitie/20-tsennyh-vyskazyvanij-detskogo-psihologa-julii-gippenrejte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09599"/>
            <a:ext cx="9144000" cy="1479892"/>
          </a:xfrm>
          <a:noFill/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Портфолио </a:t>
            </a:r>
            <a:b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воспитателя МБДОУ №1</a:t>
            </a:r>
            <a:b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«НАСЫП».</a:t>
            </a:r>
            <a:b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endParaRPr lang="ru-RU" sz="3200" dirty="0">
              <a:solidFill>
                <a:schemeClr val="accent5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886" y="1770743"/>
            <a:ext cx="8548914" cy="508725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9335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365124"/>
            <a:ext cx="11019971" cy="6492875"/>
          </a:xfrm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b="1" i="1" dirty="0" smtClean="0">
                <a:solidFill>
                  <a:schemeClr val="accent5">
                    <a:lumMod val="75000"/>
                  </a:schemeClr>
                </a:solidFill>
                <a:latin typeface="Constantia"/>
              </a:rPr>
              <a:t> </a:t>
            </a:r>
            <a:r>
              <a:rPr lang="ru-RU" sz="4400" b="1" i="1" dirty="0" err="1" smtClean="0">
                <a:solidFill>
                  <a:schemeClr val="accent5">
                    <a:lumMod val="75000"/>
                  </a:schemeClr>
                </a:solidFill>
                <a:latin typeface="Constantia"/>
              </a:rPr>
              <a:t>Информациооная</a:t>
            </a:r>
            <a:r>
              <a:rPr lang="ru-RU" sz="4400" b="1" i="1" dirty="0" smtClean="0">
                <a:solidFill>
                  <a:schemeClr val="accent5">
                    <a:lumMod val="75000"/>
                  </a:schemeClr>
                </a:solidFill>
                <a:latin typeface="Constantia"/>
              </a:rPr>
              <a:t> карта </a:t>
            </a:r>
            <a:r>
              <a:rPr lang="ru-RU" sz="4400" b="1" i="1" dirty="0" smtClean="0">
                <a:solidFill>
                  <a:schemeClr val="accent5">
                    <a:lumMod val="75000"/>
                  </a:schemeClr>
                </a:solidFill>
                <a:latin typeface="Constantia"/>
              </a:rPr>
              <a:t>педагога</a:t>
            </a:r>
            <a:endParaRPr lang="ru-RU" sz="4400" b="1" i="1" dirty="0" smtClean="0">
              <a:solidFill>
                <a:schemeClr val="accent5">
                  <a:lumMod val="75000"/>
                </a:schemeClr>
              </a:solidFill>
              <a:latin typeface="Constantia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b="1" i="1" dirty="0" smtClean="0">
              <a:solidFill>
                <a:srgbClr val="C00000"/>
              </a:solidFill>
              <a:latin typeface="Constantia"/>
            </a:endParaRPr>
          </a:p>
          <a:p>
            <a:pPr marL="0" lv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i="1" dirty="0" err="1" smtClean="0">
                <a:solidFill>
                  <a:srgbClr val="C00000"/>
                </a:solidFill>
                <a:latin typeface="Constantia"/>
              </a:rPr>
              <a:t>Меретукова</a:t>
            </a:r>
            <a:r>
              <a:rPr lang="ru-RU" sz="1800" b="1" i="1" dirty="0" smtClean="0">
                <a:solidFill>
                  <a:srgbClr val="C00000"/>
                </a:solidFill>
                <a:latin typeface="Constantia"/>
              </a:rPr>
              <a:t> </a:t>
            </a:r>
            <a:r>
              <a:rPr lang="ru-RU" sz="1800" b="1" i="1" dirty="0" err="1" smtClean="0">
                <a:solidFill>
                  <a:srgbClr val="C00000"/>
                </a:solidFill>
                <a:latin typeface="Constantia"/>
              </a:rPr>
              <a:t>Русалина</a:t>
            </a:r>
            <a:r>
              <a:rPr lang="ru-RU" sz="1800" b="1" i="1" dirty="0" smtClean="0">
                <a:solidFill>
                  <a:srgbClr val="C00000"/>
                </a:solidFill>
                <a:latin typeface="Constantia"/>
              </a:rPr>
              <a:t> Руслановна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i="1" dirty="0" smtClean="0">
                <a:solidFill>
                  <a:srgbClr val="C00000"/>
                </a:solidFill>
                <a:latin typeface="Constantia"/>
              </a:rPr>
              <a:t>                                                                                                                                 Дата рождения: </a:t>
            </a:r>
            <a:r>
              <a:rPr lang="ru-RU" sz="1800" b="1" i="1" dirty="0" smtClean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14.09.1984г.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i="1" dirty="0">
                <a:solidFill>
                  <a:srgbClr val="C00000"/>
                </a:solidFill>
                <a:latin typeface="Constantia"/>
              </a:rPr>
              <a:t> </a:t>
            </a:r>
            <a:r>
              <a:rPr lang="ru-RU" sz="1800" b="1" i="1" dirty="0" smtClean="0">
                <a:solidFill>
                  <a:srgbClr val="C00000"/>
                </a:solidFill>
                <a:latin typeface="Constantia"/>
              </a:rPr>
              <a:t>                                                                                                                                Образование</a:t>
            </a:r>
            <a:r>
              <a:rPr lang="ru-RU" sz="1800" b="1" i="1" dirty="0" smtClean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: высшее,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i="1" dirty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</a:t>
            </a:r>
            <a:r>
              <a:rPr lang="ru-RU" sz="1800" b="1" i="1" dirty="0" smtClean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                                                                                                                                педагогическое АГУ-2007г.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i="1" dirty="0">
                <a:solidFill>
                  <a:srgbClr val="C00000"/>
                </a:solidFill>
                <a:latin typeface="Constantia"/>
              </a:rPr>
              <a:t> </a:t>
            </a:r>
            <a:r>
              <a:rPr lang="ru-RU" sz="1800" b="1" i="1" dirty="0" smtClean="0">
                <a:solidFill>
                  <a:srgbClr val="C00000"/>
                </a:solidFill>
                <a:latin typeface="Constantia"/>
              </a:rPr>
              <a:t>                                                                                                                                 Квалификация по диплому: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i="1" dirty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</a:t>
            </a:r>
            <a:r>
              <a:rPr lang="ru-RU" sz="1800" b="1" i="1" dirty="0" smtClean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                                                                                                                                Преподаватель дошкольной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i="1" dirty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</a:t>
            </a:r>
            <a:r>
              <a:rPr lang="ru-RU" sz="1800" b="1" i="1" dirty="0" smtClean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                                                                                                                                педагогики и психологии,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i="1" dirty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</a:t>
            </a:r>
            <a:r>
              <a:rPr lang="ru-RU" sz="1800" b="1" i="1" dirty="0" smtClean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                                                                                                                                по специальности: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i="1" dirty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</a:t>
            </a:r>
            <a:r>
              <a:rPr lang="ru-RU" sz="1800" b="1" i="1" dirty="0" smtClean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                                                                                                                                «Дошкольная педагогика и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i="1" dirty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</a:t>
            </a:r>
            <a:r>
              <a:rPr lang="ru-RU" sz="1800" b="1" i="1" dirty="0" smtClean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                                                                                                                                 психология».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i="1" dirty="0">
                <a:solidFill>
                  <a:srgbClr val="C00000"/>
                </a:solidFill>
                <a:latin typeface="Constantia"/>
              </a:rPr>
              <a:t> </a:t>
            </a:r>
            <a:r>
              <a:rPr lang="ru-RU" sz="1800" b="1" i="1" dirty="0" smtClean="0">
                <a:solidFill>
                  <a:srgbClr val="C00000"/>
                </a:solidFill>
                <a:latin typeface="Constantia"/>
              </a:rPr>
              <a:t>                                                                                                                                  Образовательное учреждение: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i="1" dirty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</a:t>
            </a:r>
            <a:r>
              <a:rPr lang="ru-RU" sz="1800" b="1" i="1" dirty="0" smtClean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                                                                                                                                «Муниципальное бюджетное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i="1" dirty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</a:t>
            </a:r>
            <a:r>
              <a:rPr lang="ru-RU" sz="1800" b="1" i="1" dirty="0" smtClean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                                                                                                                                 дошкольное образовательное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i="1" dirty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</a:t>
            </a:r>
            <a:r>
              <a:rPr lang="ru-RU" sz="1800" b="1" i="1" dirty="0" smtClean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                                                                                                                                 учреждение «Детский сад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i="1" dirty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</a:t>
            </a:r>
            <a:r>
              <a:rPr lang="ru-RU" sz="1800" b="1" i="1" dirty="0" smtClean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                                                                                                                                 общеразвивающего вида №1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i="1" dirty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</a:t>
            </a:r>
            <a:r>
              <a:rPr lang="ru-RU" sz="1800" b="1" i="1" dirty="0" smtClean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                                                                                                                                 «Насып»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i="1" dirty="0">
                <a:solidFill>
                  <a:srgbClr val="C00000"/>
                </a:solidFill>
                <a:latin typeface="Constantia"/>
              </a:rPr>
              <a:t> </a:t>
            </a:r>
            <a:r>
              <a:rPr lang="ru-RU" sz="1800" b="1" i="1" dirty="0" smtClean="0">
                <a:solidFill>
                  <a:srgbClr val="C00000"/>
                </a:solidFill>
                <a:latin typeface="Constantia"/>
              </a:rPr>
              <a:t>                                                                                                                                  Должность: </a:t>
            </a:r>
            <a:r>
              <a:rPr lang="ru-RU" sz="1800" b="1" i="1" dirty="0" smtClean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воспитатель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i="1" dirty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</a:t>
            </a:r>
            <a:r>
              <a:rPr lang="ru-RU" sz="1800" b="1" i="1" dirty="0" smtClean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                                                                                                                                 </a:t>
            </a:r>
            <a:r>
              <a:rPr lang="ru-RU" sz="1800" b="1" i="1" dirty="0" smtClean="0">
                <a:solidFill>
                  <a:srgbClr val="C00000"/>
                </a:solidFill>
                <a:latin typeface="Constantia"/>
              </a:rPr>
              <a:t>Педагогический стаж:</a:t>
            </a:r>
            <a:r>
              <a:rPr lang="ru-RU" sz="1800" b="1" i="1" dirty="0" smtClean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11 лет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i="1" dirty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</a:t>
            </a:r>
            <a:r>
              <a:rPr lang="ru-RU" sz="1800" b="1" i="1" dirty="0" smtClean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                                                                                                                                 </a:t>
            </a:r>
            <a:r>
              <a:rPr lang="ru-RU" sz="1800" b="1" i="1" dirty="0" smtClean="0">
                <a:solidFill>
                  <a:srgbClr val="C00000"/>
                </a:solidFill>
                <a:latin typeface="Constantia"/>
              </a:rPr>
              <a:t>Представленная документация: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i="1" dirty="0">
                <a:solidFill>
                  <a:srgbClr val="C00000"/>
                </a:solidFill>
                <a:latin typeface="Constantia"/>
              </a:rPr>
              <a:t> </a:t>
            </a:r>
            <a:r>
              <a:rPr lang="ru-RU" sz="1800" b="1" i="1" dirty="0" smtClean="0">
                <a:solidFill>
                  <a:srgbClr val="C00000"/>
                </a:solidFill>
                <a:latin typeface="Constantia"/>
              </a:rPr>
              <a:t>                          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Constantia"/>
              </a:rPr>
              <a:t>                                                                                                                                                      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" t="-2971" r="-104" b="18998"/>
          <a:stretch/>
        </p:blipFill>
        <p:spPr>
          <a:xfrm>
            <a:off x="3044367" y="2039885"/>
            <a:ext cx="3051633" cy="3852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7992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Основное направление работы.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ru-RU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повышение </a:t>
            </a:r>
            <a:r>
              <a:rPr lang="ru-RU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своего теоретического уровня знаний, профессионального мастерства и компетентности по теме </a:t>
            </a:r>
            <a:r>
              <a:rPr lang="ru-RU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самообразования;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-изучить </a:t>
            </a:r>
            <a:r>
              <a:rPr lang="ru-RU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учебную, справочную и научно-методическую литературу по данной </a:t>
            </a:r>
            <a:r>
              <a:rPr lang="ru-RU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теме;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-</a:t>
            </a:r>
            <a:r>
              <a:rPr lang="ru-RU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систематизировать </a:t>
            </a:r>
            <a:r>
              <a:rPr lang="ru-RU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работу  по нравственно – патриотическому воспитанию дошкольников в условиях </a:t>
            </a:r>
            <a:r>
              <a:rPr lang="ru-RU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ФГОС;</a:t>
            </a:r>
          </a:p>
          <a:p>
            <a:pPr marL="0" lv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-формировать нравственно-патриотическое воспитание дошкольников, используя инновационный подход в своей педагогической деятельности.</a:t>
            </a:r>
            <a:endParaRPr lang="ru-RU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131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Обобщение передового педагогического опыта.</a:t>
            </a:r>
            <a:endParaRPr lang="ru-RU" sz="3600" dirty="0">
              <a:solidFill>
                <a:schemeClr val="accent5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985157"/>
              </p:ext>
            </p:extLst>
          </p:nvPr>
        </p:nvGraphicFramePr>
        <p:xfrm>
          <a:off x="206061" y="1825626"/>
          <a:ext cx="11784169" cy="4222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444">
                  <a:extLst>
                    <a:ext uri="{9D8B030D-6E8A-4147-A177-3AD203B41FA5}">
                      <a16:colId xmlns:a16="http://schemas.microsoft.com/office/drawing/2014/main" val="1421156185"/>
                    </a:ext>
                  </a:extLst>
                </a:gridCol>
                <a:gridCol w="2004423">
                  <a:extLst>
                    <a:ext uri="{9D8B030D-6E8A-4147-A177-3AD203B41FA5}">
                      <a16:colId xmlns:a16="http://schemas.microsoft.com/office/drawing/2014/main" val="2026973031"/>
                    </a:ext>
                  </a:extLst>
                </a:gridCol>
                <a:gridCol w="6054920">
                  <a:extLst>
                    <a:ext uri="{9D8B030D-6E8A-4147-A177-3AD203B41FA5}">
                      <a16:colId xmlns:a16="http://schemas.microsoft.com/office/drawing/2014/main" val="195969651"/>
                    </a:ext>
                  </a:extLst>
                </a:gridCol>
                <a:gridCol w="2936382">
                  <a:extLst>
                    <a:ext uri="{9D8B030D-6E8A-4147-A177-3AD203B41FA5}">
                      <a16:colId xmlns:a16="http://schemas.microsoft.com/office/drawing/2014/main" val="3092003343"/>
                    </a:ext>
                  </a:extLst>
                </a:gridCol>
              </a:tblGrid>
              <a:tr h="58256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№</a:t>
                      </a:r>
                    </a:p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п/п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Год проведения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Тема мероприятия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Форма участия</a:t>
                      </a:r>
                      <a:r>
                        <a:rPr lang="ru-RU" baseline="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педагога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79159"/>
                  </a:ext>
                </a:extLst>
              </a:tr>
              <a:tr h="83223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2018г.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1" u="none" kern="1200" dirty="0" smtClean="0">
                          <a:solidFill>
                            <a:schemeClr val="dk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  <a:cs typeface="+mn-cs"/>
                        </a:rPr>
                        <a:t>«</a:t>
                      </a:r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  <a:cs typeface="+mn-cs"/>
                        </a:rPr>
                        <a:t>Организация работы с детьми дошкольного возраста с ОВЗ в условиях ДОУ</a:t>
                      </a:r>
                      <a:r>
                        <a:rPr lang="ru-RU" sz="1800" b="0" i="1" u="none" kern="1200" dirty="0" smtClean="0">
                          <a:solidFill>
                            <a:schemeClr val="dk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  <a:cs typeface="+mn-cs"/>
                        </a:rPr>
                        <a:t>».</a:t>
                      </a:r>
                      <a:endParaRPr lang="ru-RU" sz="1800" b="0" u="none" kern="1200" dirty="0" smtClean="0">
                        <a:solidFill>
                          <a:schemeClr val="dk1"/>
                        </a:solidFill>
                        <a:effectLst/>
                        <a:latin typeface="Batang" panose="02030600000101010101" pitchFamily="18" charset="-127"/>
                        <a:ea typeface="Batang" panose="02030600000101010101" pitchFamily="18" charset="-127"/>
                        <a:cs typeface="+mn-cs"/>
                      </a:endParaRPr>
                    </a:p>
                    <a:p>
                      <a:endParaRPr lang="ru-RU" b="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Докладчик</a:t>
                      </a:r>
                      <a:endParaRPr lang="ru-RU" b="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355877"/>
                  </a:ext>
                </a:extLst>
              </a:tr>
              <a:tr h="58256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2018г.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Муниципальный конкурс</a:t>
                      </a:r>
                      <a:r>
                        <a:rPr lang="ru-RU" baseline="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педагог-психолог Адыгеи 2018». 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Участник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997065"/>
                  </a:ext>
                </a:extLst>
              </a:tr>
              <a:tr h="108190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3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2018г.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  <a:cs typeface="+mn-cs"/>
                        </a:rPr>
                        <a:t>«Пальчиковая гимнастика -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  <a:cs typeface="+mn-cs"/>
                        </a:rPr>
                        <a:t>здоровьесберегающая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  <a:cs typeface="+mn-cs"/>
                        </a:rPr>
                        <a:t> технология сохранения и стимулирования здоровья детей дошкольного возраста.»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Докладчик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95924"/>
                  </a:ext>
                </a:extLst>
              </a:tr>
              <a:tr h="44010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4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2018г.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  <a:cs typeface="+mn-cs"/>
                        </a:rPr>
                        <a:t>«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  <a:cs typeface="+mn-cs"/>
                        </a:rPr>
                        <a:t>Организация экспериментирования в ДОУ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Batang" panose="02030600000101010101" pitchFamily="18" charset="-127"/>
                          <a:ea typeface="Batang" panose="02030600000101010101" pitchFamily="18" charset="-127"/>
                          <a:cs typeface="+mn-cs"/>
                        </a:rPr>
                        <a:t>».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Batang" panose="02030600000101010101" pitchFamily="18" charset="-127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Докладчик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899791"/>
                  </a:ext>
                </a:extLst>
              </a:tr>
              <a:tr h="398968">
                <a:tc>
                  <a:txBody>
                    <a:bodyPr/>
                    <a:lstStyle/>
                    <a:p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90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215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5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Обобщение 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передового педагогического опыта.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590097"/>
              </p:ext>
            </p:extLst>
          </p:nvPr>
        </p:nvGraphicFramePr>
        <p:xfrm>
          <a:off x="176011" y="1890019"/>
          <a:ext cx="11839978" cy="4111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845">
                  <a:extLst>
                    <a:ext uri="{9D8B030D-6E8A-4147-A177-3AD203B41FA5}">
                      <a16:colId xmlns:a16="http://schemas.microsoft.com/office/drawing/2014/main" val="475043732"/>
                    </a:ext>
                  </a:extLst>
                </a:gridCol>
                <a:gridCol w="1957620">
                  <a:extLst>
                    <a:ext uri="{9D8B030D-6E8A-4147-A177-3AD203B41FA5}">
                      <a16:colId xmlns:a16="http://schemas.microsoft.com/office/drawing/2014/main" val="2856302247"/>
                    </a:ext>
                  </a:extLst>
                </a:gridCol>
                <a:gridCol w="6053519">
                  <a:extLst>
                    <a:ext uri="{9D8B030D-6E8A-4147-A177-3AD203B41FA5}">
                      <a16:colId xmlns:a16="http://schemas.microsoft.com/office/drawing/2014/main" val="1389646359"/>
                    </a:ext>
                  </a:extLst>
                </a:gridCol>
                <a:gridCol w="2959994">
                  <a:extLst>
                    <a:ext uri="{9D8B030D-6E8A-4147-A177-3AD203B41FA5}">
                      <a16:colId xmlns:a16="http://schemas.microsoft.com/office/drawing/2014/main" val="2338172541"/>
                    </a:ext>
                  </a:extLst>
                </a:gridCol>
              </a:tblGrid>
              <a:tr h="77785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5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2018г.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Деловая игра для педагогов</a:t>
                      </a:r>
                      <a:r>
                        <a:rPr lang="ru-RU" baseline="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«Что? Где? Почему?»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Выступление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069953"/>
                  </a:ext>
                </a:extLst>
              </a:tr>
              <a:tr h="77785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6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2019г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«Развитие чувств и эмоций детей дошкольного возраста»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Докладчик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017084"/>
                  </a:ext>
                </a:extLst>
              </a:tr>
              <a:tr h="144459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7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2019г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Открытое занятие на районном методическом собрании педагогов-психологов на тему: «Чувство</a:t>
                      </a:r>
                      <a:r>
                        <a:rPr lang="ru-RU" baseline="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и эмоции детей старшего дошкольного возраста</a:t>
                      </a:r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».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Выступление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674861"/>
                  </a:ext>
                </a:extLst>
              </a:tr>
              <a:tr h="111122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8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2019г.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Семинар-практикум:</a:t>
                      </a:r>
                      <a:r>
                        <a:rPr lang="ru-RU" baseline="0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«Развитие речевой активности детей дошкольного возраста посредством инновационных технологий»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Докладчик</a:t>
                      </a:r>
                      <a:endParaRPr lang="ru-RU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223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115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"</a:t>
            </a:r>
            <a:r>
              <a:rPr lang="ru-RU" b="1" i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Безусловно принимать ребенка – значит любить его не за то, что он красивый, умный, способный, отличник, помощник и так далее, а просто так, просто за то, что он есть!"</a:t>
            </a:r>
            <a:r>
              <a:rPr lang="ru-RU" b="1" i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  <a:hlinkClick r:id="rId3"/>
              </a:rPr>
              <a:t>/</a:t>
            </a:r>
            <a:r>
              <a:rPr lang="ru-RU" b="1" i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b="1" i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endParaRPr lang="ru-RU" b="1" i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657" y="2974974"/>
            <a:ext cx="7997372" cy="3883025"/>
          </a:xfrm>
        </p:spPr>
      </p:pic>
    </p:spTree>
    <p:extLst>
      <p:ext uri="{BB962C8B-B14F-4D97-AF65-F5344CB8AC3E}">
        <p14:creationId xmlns:p14="http://schemas.microsoft.com/office/powerpoint/2010/main" val="13869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1691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287</Words>
  <Application>Microsoft Office PowerPoint</Application>
  <PresentationFormat>Широкоэкранный</PresentationFormat>
  <Paragraphs>69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Batang</vt:lpstr>
      <vt:lpstr>Arial</vt:lpstr>
      <vt:lpstr>Calibri</vt:lpstr>
      <vt:lpstr>Calibri Light</vt:lpstr>
      <vt:lpstr>Constantia</vt:lpstr>
      <vt:lpstr>Тема Office</vt:lpstr>
      <vt:lpstr>Портфолио  воспитателя МБДОУ №1 «НАСЫП». </vt:lpstr>
      <vt:lpstr>Презентация PowerPoint</vt:lpstr>
      <vt:lpstr>Основное направление работы.</vt:lpstr>
      <vt:lpstr>Обобщение передового педагогического опыта.</vt:lpstr>
      <vt:lpstr>Обобщение передового педагогического опыта.</vt:lpstr>
      <vt:lpstr>   "Безусловно принимать ребенка – значит любить его не за то, что он красивый, умный, способный, отличник, помощник и так далее, а просто так, просто за то, что он есть!"/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 воспитателя МБДОУ №1 «НАСЫП».</dc:title>
  <dc:creator>Сынок-Нанок</dc:creator>
  <cp:lastModifiedBy>Сынок-Нанок</cp:lastModifiedBy>
  <cp:revision>18</cp:revision>
  <dcterms:created xsi:type="dcterms:W3CDTF">2021-02-18T06:07:09Z</dcterms:created>
  <dcterms:modified xsi:type="dcterms:W3CDTF">2021-02-20T07:24:34Z</dcterms:modified>
</cp:coreProperties>
</file>